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</p:sldIdLst>
  <p:sldSz cx="18288000" cy="10287000"/>
  <p:notesSz cx="6858000" cy="9144000"/>
  <p:embeddedFontLst>
    <p:embeddedFont>
      <p:font typeface="Archivo Black" charset="1" panose="020B0A03020202020B04"/>
      <p:regular r:id="rId23"/>
    </p:embeddedFont>
    <p:embeddedFont>
      <p:font typeface="Raleway Bold" charset="1" panose="00000000000000000000"/>
      <p:regular r:id="rId24"/>
    </p:embeddedFont>
    <p:embeddedFont>
      <p:font typeface="Raleway" charset="1" panose="00000000000000000000"/>
      <p:regular r:id="rId25"/>
    </p:embeddedFont>
    <p:embeddedFont>
      <p:font typeface="Code Bold" charset="1" panose="02000506030000020004"/>
      <p:regular r:id="rId26"/>
    </p:embeddedFont>
    <p:embeddedFont>
      <p:font typeface="Code" charset="1" panose="02000506030000020004"/>
      <p:regular r:id="rId27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fonts/font23.fntdata" Type="http://schemas.openxmlformats.org/officeDocument/2006/relationships/font"/><Relationship Id="rId24" Target="fonts/font24.fntdata" Type="http://schemas.openxmlformats.org/officeDocument/2006/relationships/font"/><Relationship Id="rId25" Target="fonts/font25.fntdata" Type="http://schemas.openxmlformats.org/officeDocument/2006/relationships/font"/><Relationship Id="rId26" Target="fonts/font26.fntdata" Type="http://schemas.openxmlformats.org/officeDocument/2006/relationships/font"/><Relationship Id="rId27" Target="fonts/font27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jpeg>
</file>

<file path=ppt/media/image2.png>
</file>

<file path=ppt/media/image3.jpeg>
</file>

<file path=ppt/media/image4.jpeg>
</file>

<file path=ppt/media/image5.jpeg>
</file>

<file path=ppt/media/image6.png>
</file>

<file path=ppt/media/image7.sv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jpe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9.pn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jpeg" Type="http://schemas.openxmlformats.org/officeDocument/2006/relationships/image"/><Relationship Id="rId3" Target="../media/image4.jpeg" Type="http://schemas.openxmlformats.org/officeDocument/2006/relationships/image"/><Relationship Id="rId4" Target="../media/image5.jpe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6.png" Type="http://schemas.openxmlformats.org/officeDocument/2006/relationships/image"/><Relationship Id="rId3" Target="../media/image7.sv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1C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5425546" y="-1437873"/>
            <a:ext cx="12862454" cy="12862454"/>
          </a:xfrm>
          <a:custGeom>
            <a:avLst/>
            <a:gdLst/>
            <a:ahLst/>
            <a:cxnLst/>
            <a:rect r="r" b="b" t="t" l="l"/>
            <a:pathLst>
              <a:path h="12862454" w="12862454">
                <a:moveTo>
                  <a:pt x="0" y="0"/>
                </a:moveTo>
                <a:lnTo>
                  <a:pt x="12862454" y="0"/>
                </a:lnTo>
                <a:lnTo>
                  <a:pt x="12862454" y="12862454"/>
                </a:lnTo>
                <a:lnTo>
                  <a:pt x="0" y="128624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25046" t="0" r="-25046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99483" y="5362706"/>
            <a:ext cx="11710327" cy="244657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322"/>
              </a:lnSpc>
            </a:pPr>
            <a:r>
              <a:rPr lang="en-US" sz="6322" spc="404">
                <a:solidFill>
                  <a:srgbClr val="FC6736"/>
                </a:solidFill>
                <a:latin typeface="Archivo Black"/>
                <a:ea typeface="Archivo Black"/>
                <a:cs typeface="Archivo Black"/>
                <a:sym typeface="Archivo Black"/>
              </a:rPr>
              <a:t>CLAIMS MANAGEMENT SYSTEM PROJECT PRESENTATION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59233" y="4219778"/>
            <a:ext cx="5349715" cy="7735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5705"/>
              </a:lnSpc>
            </a:pPr>
            <a:r>
              <a:rPr lang="en-US" sz="5705" spc="365">
                <a:solidFill>
                  <a:srgbClr val="FC6736"/>
                </a:solidFill>
                <a:latin typeface="Archivo Black"/>
                <a:ea typeface="Archivo Black"/>
                <a:cs typeface="Archivo Black"/>
                <a:sym typeface="Archivo Black"/>
              </a:rPr>
              <a:t>PROG6212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159233" y="8751628"/>
            <a:ext cx="10137972" cy="5067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199"/>
              </a:lnSpc>
            </a:pPr>
            <a:r>
              <a:rPr lang="en-US" b="true" sz="2999" spc="578">
                <a:solidFill>
                  <a:srgbClr val="FC6736"/>
                </a:solidFill>
                <a:latin typeface="Raleway Bold"/>
                <a:ea typeface="Raleway Bold"/>
                <a:cs typeface="Raleway Bold"/>
                <a:sym typeface="Raleway Bold"/>
              </a:rPr>
              <a:t>BUILT WITH ASP.NET CORE RAZOR PAGES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159233" y="981075"/>
            <a:ext cx="3471335" cy="37675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087"/>
              </a:lnSpc>
            </a:pPr>
            <a:r>
              <a:rPr lang="en-US" sz="2205" spc="425">
                <a:solidFill>
                  <a:srgbClr val="FC6736"/>
                </a:solidFill>
                <a:latin typeface="Archivo Black"/>
                <a:ea typeface="Archivo Black"/>
                <a:cs typeface="Archivo Black"/>
                <a:sym typeface="Archivo Black"/>
              </a:rPr>
              <a:t>ST10287116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E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8185698" y="-61009"/>
            <a:ext cx="9200973" cy="5750608"/>
          </a:xfrm>
          <a:custGeom>
            <a:avLst/>
            <a:gdLst/>
            <a:ahLst/>
            <a:cxnLst/>
            <a:rect r="r" b="b" t="t" l="l"/>
            <a:pathLst>
              <a:path h="5750608" w="9200973">
                <a:moveTo>
                  <a:pt x="0" y="0"/>
                </a:moveTo>
                <a:lnTo>
                  <a:pt x="9200972" y="0"/>
                </a:lnTo>
                <a:lnTo>
                  <a:pt x="9200972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6511924"/>
            <a:ext cx="13163091" cy="2746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50"/>
              </a:lnSpc>
            </a:pPr>
            <a:r>
              <a:rPr lang="en-US" sz="12500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S</a:t>
            </a:r>
            <a:r>
              <a:rPr lang="en-US" sz="12500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UBMIT CLAIM PAGE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5632449"/>
            <a:ext cx="775261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/PAGES/CLAIMS/SUBMITCLAIM.CSHTML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0" y="1047750"/>
            <a:ext cx="3680838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WH</a:t>
            </a:r>
            <a:r>
              <a:rPr lang="en-US" sz="2000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AT IT DOES: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2670937" y="890330"/>
            <a:ext cx="5514760" cy="281795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46941" indent="-323471" lvl="1">
              <a:lnSpc>
                <a:spcPts val="3206"/>
              </a:lnSpc>
              <a:spcBef>
                <a:spcPct val="0"/>
              </a:spcBef>
              <a:buFont typeface="Arial"/>
              <a:buChar char="•"/>
            </a:pPr>
            <a:r>
              <a:rPr lang="en-US" sz="2996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DIS</a:t>
            </a:r>
            <a:r>
              <a:rPr lang="en-US" sz="2996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PLAYS FORM</a:t>
            </a:r>
          </a:p>
          <a:p>
            <a:pPr algn="l" marL="646941" indent="-323471" lvl="1">
              <a:lnSpc>
                <a:spcPts val="3206"/>
              </a:lnSpc>
              <a:spcBef>
                <a:spcPct val="0"/>
              </a:spcBef>
              <a:buFont typeface="Arial"/>
              <a:buChar char="•"/>
            </a:pPr>
            <a:r>
              <a:rPr lang="en-US" sz="2996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VALIDATES USING CLAIMVALIDATOR</a:t>
            </a:r>
          </a:p>
          <a:p>
            <a:pPr algn="l" marL="646941" indent="-323471" lvl="1">
              <a:lnSpc>
                <a:spcPts val="3206"/>
              </a:lnSpc>
              <a:spcBef>
                <a:spcPct val="0"/>
              </a:spcBef>
              <a:buFont typeface="Arial"/>
              <a:buChar char="•"/>
            </a:pPr>
            <a:r>
              <a:rPr lang="en-US" sz="2996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SAVES TO DB</a:t>
            </a:r>
          </a:p>
          <a:p>
            <a:pPr algn="l" marL="646941" indent="-323471" lvl="1">
              <a:lnSpc>
                <a:spcPts val="3206"/>
              </a:lnSpc>
              <a:spcBef>
                <a:spcPct val="0"/>
              </a:spcBef>
              <a:buFont typeface="Arial"/>
              <a:buChar char="•"/>
            </a:pPr>
            <a:r>
              <a:rPr lang="en-US" sz="2996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REDIRECTS TO SUCCESS PAGE</a:t>
            </a:r>
          </a:p>
          <a:p>
            <a:pPr algn="l">
              <a:lnSpc>
                <a:spcPts val="3206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-25619" y="4384479"/>
            <a:ext cx="7412915" cy="103214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075"/>
              </a:lnSpc>
              <a:spcBef>
                <a:spcPct val="0"/>
              </a:spcBef>
            </a:pPr>
            <a:r>
              <a:rPr lang="en-US" sz="1939">
                <a:solidFill>
                  <a:srgbClr val="00BF63"/>
                </a:solidFill>
                <a:latin typeface="Archivo Black"/>
                <a:ea typeface="Archivo Black"/>
                <a:cs typeface="Archivo Black"/>
                <a:sym typeface="Archivo Black"/>
              </a:rPr>
              <a:t>IF (C</a:t>
            </a:r>
            <a:r>
              <a:rPr lang="en-US" sz="1939">
                <a:solidFill>
                  <a:srgbClr val="00BF63"/>
                </a:solidFill>
                <a:latin typeface="Archivo Black"/>
                <a:ea typeface="Archivo Black"/>
                <a:cs typeface="Archivo Black"/>
                <a:sym typeface="Archivo Black"/>
              </a:rPr>
              <a:t>LAIM.AMOUNT &lt;= 0)</a:t>
            </a:r>
          </a:p>
          <a:p>
            <a:pPr algn="l">
              <a:lnSpc>
                <a:spcPts val="2075"/>
              </a:lnSpc>
              <a:spcBef>
                <a:spcPct val="0"/>
              </a:spcBef>
            </a:pPr>
            <a:r>
              <a:rPr lang="en-US" sz="1939">
                <a:solidFill>
                  <a:srgbClr val="00BF63"/>
                </a:solidFill>
                <a:latin typeface="Archivo Black"/>
                <a:ea typeface="Archivo Black"/>
                <a:cs typeface="Archivo Black"/>
                <a:sym typeface="Archivo Black"/>
              </a:rPr>
              <a:t>    RETURN VALIDATIONRESULT.INVALID("AMOUNT MUST BE GREATER THAN ZERO.");</a:t>
            </a:r>
          </a:p>
          <a:p>
            <a:pPr algn="l">
              <a:lnSpc>
                <a:spcPts val="2075"/>
              </a:lnSpc>
              <a:spcBef>
                <a:spcPct val="0"/>
              </a:spcBef>
            </a:pPr>
          </a:p>
        </p:txBody>
      </p:sp>
      <p:sp>
        <p:nvSpPr>
          <p:cNvPr name="TextBox 8" id="8"/>
          <p:cNvSpPr txBox="true"/>
          <p:nvPr/>
        </p:nvSpPr>
        <p:spPr>
          <a:xfrm rot="0">
            <a:off x="0" y="3901283"/>
            <a:ext cx="3680838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CODE SNIPPET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67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9144000" y="4536392"/>
            <a:ext cx="9200973" cy="5750608"/>
          </a:xfrm>
          <a:custGeom>
            <a:avLst/>
            <a:gdLst/>
            <a:ahLst/>
            <a:cxnLst/>
            <a:rect r="r" b="b" t="t" l="l"/>
            <a:pathLst>
              <a:path h="5750608" w="9200973">
                <a:moveTo>
                  <a:pt x="0" y="0"/>
                </a:moveTo>
                <a:lnTo>
                  <a:pt x="9200973" y="0"/>
                </a:lnTo>
                <a:lnTo>
                  <a:pt x="9200973" y="5750608"/>
                </a:lnTo>
                <a:lnTo>
                  <a:pt x="0" y="575060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652481" y="150307"/>
            <a:ext cx="10691919" cy="17837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955"/>
              </a:lnSpc>
              <a:spcBef>
                <a:spcPct val="0"/>
              </a:spcBef>
            </a:pPr>
            <a:r>
              <a:rPr lang="en-US" sz="65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MANAGER WORKFLOW VIEW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57425" y="1750355"/>
            <a:ext cx="4450352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sz="2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PURPOSE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898246" y="2539365"/>
            <a:ext cx="4409531" cy="2689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539749" indent="-269875" lvl="1">
              <a:lnSpc>
                <a:spcPts val="2674"/>
              </a:lnSpc>
              <a:buFont typeface="Arial"/>
              <a:buChar char="•"/>
            </a:pPr>
            <a:r>
              <a:rPr lang="en-US" sz="2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LIST ALL PENDING CLAIMS</a:t>
            </a:r>
          </a:p>
          <a:p>
            <a:pPr algn="ctr" marL="539749" indent="-269875" lvl="1">
              <a:lnSpc>
                <a:spcPts val="2674"/>
              </a:lnSpc>
              <a:buFont typeface="Arial"/>
              <a:buChar char="•"/>
            </a:pPr>
            <a:r>
              <a:rPr lang="en-US" sz="2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ALLOWS APPROVAL OR REVIEW</a:t>
            </a:r>
          </a:p>
          <a:p>
            <a:pPr algn="ctr" marL="539749" indent="-269875" lvl="1">
              <a:lnSpc>
                <a:spcPts val="2674"/>
              </a:lnSpc>
              <a:buFont typeface="Arial"/>
              <a:buChar char="•"/>
            </a:pPr>
            <a:r>
              <a:rPr lang="en-US" sz="2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ACCESSIBLE ONLY TO MANAGER ROLE</a:t>
            </a:r>
          </a:p>
          <a:p>
            <a:pPr algn="ctr">
              <a:lnSpc>
                <a:spcPts val="2674"/>
              </a:lnSpc>
            </a:pPr>
          </a:p>
          <a:p>
            <a:pPr algn="ctr">
              <a:lnSpc>
                <a:spcPts val="2674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6200025" y="2547620"/>
            <a:ext cx="12466268" cy="26809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[AUTHORIZE(POLICY = "REQUIREMANAGER")]</a:t>
            </a:r>
          </a:p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PUB</a:t>
            </a:r>
            <a:r>
              <a:rPr lang="en-US" sz="20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LIC CLASS WORKFLOWCONTROLLER : CONTROLLER</a:t>
            </a:r>
          </a:p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{</a:t>
            </a:r>
          </a:p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    PUBLIC ASYNC TASK&lt;IACTIONRESULT&gt; INDEX()</a:t>
            </a:r>
          </a:p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    {</a:t>
            </a:r>
          </a:p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        VAR PENDING = AWAIT _CLAIMS.GETPENDINGASYNC();</a:t>
            </a:r>
          </a:p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        RETURN VIEW(PENDING);</a:t>
            </a:r>
          </a:p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    }</a:t>
            </a:r>
          </a:p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}</a:t>
            </a:r>
          </a:p>
          <a:p>
            <a:pPr algn="l">
              <a:lnSpc>
                <a:spcPts val="214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332408" y="2125005"/>
            <a:ext cx="4144191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74"/>
              </a:lnSpc>
              <a:spcBef>
                <a:spcPct val="0"/>
              </a:spcBef>
            </a:pPr>
            <a:r>
              <a:rPr lang="en-US" sz="2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CODE SNIPPET: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1C1C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028700"/>
            <a:ext cx="1473654" cy="1534886"/>
            <a:chOff x="0" y="0"/>
            <a:chExt cx="388123" cy="40425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388123" cy="404250"/>
            </a:xfrm>
            <a:custGeom>
              <a:avLst/>
              <a:gdLst/>
              <a:ahLst/>
              <a:cxnLst/>
              <a:rect r="r" b="b" t="t" l="l"/>
              <a:pathLst>
                <a:path h="404250" w="388123">
                  <a:moveTo>
                    <a:pt x="131339" y="0"/>
                  </a:moveTo>
                  <a:lnTo>
                    <a:pt x="256784" y="0"/>
                  </a:lnTo>
                  <a:cubicBezTo>
                    <a:pt x="291617" y="0"/>
                    <a:pt x="325024" y="13837"/>
                    <a:pt x="349654" y="38468"/>
                  </a:cubicBezTo>
                  <a:cubicBezTo>
                    <a:pt x="374285" y="63099"/>
                    <a:pt x="388123" y="96506"/>
                    <a:pt x="388123" y="131339"/>
                  </a:cubicBezTo>
                  <a:lnTo>
                    <a:pt x="388123" y="272911"/>
                  </a:lnTo>
                  <a:cubicBezTo>
                    <a:pt x="388123" y="307744"/>
                    <a:pt x="374285" y="341151"/>
                    <a:pt x="349654" y="365781"/>
                  </a:cubicBezTo>
                  <a:cubicBezTo>
                    <a:pt x="325024" y="390412"/>
                    <a:pt x="291617" y="404250"/>
                    <a:pt x="256784" y="404250"/>
                  </a:cubicBezTo>
                  <a:lnTo>
                    <a:pt x="131339" y="404250"/>
                  </a:lnTo>
                  <a:cubicBezTo>
                    <a:pt x="96506" y="404250"/>
                    <a:pt x="63099" y="390412"/>
                    <a:pt x="38468" y="365781"/>
                  </a:cubicBezTo>
                  <a:cubicBezTo>
                    <a:pt x="13837" y="341151"/>
                    <a:pt x="0" y="307744"/>
                    <a:pt x="0" y="272911"/>
                  </a:cubicBezTo>
                  <a:lnTo>
                    <a:pt x="0" y="131339"/>
                  </a:lnTo>
                  <a:cubicBezTo>
                    <a:pt x="0" y="96506"/>
                    <a:pt x="13837" y="63099"/>
                    <a:pt x="38468" y="38468"/>
                  </a:cubicBezTo>
                  <a:cubicBezTo>
                    <a:pt x="63099" y="13837"/>
                    <a:pt x="96506" y="0"/>
                    <a:pt x="131339" y="0"/>
                  </a:cubicBezTo>
                  <a:close/>
                </a:path>
              </a:pathLst>
            </a:custGeom>
            <a:solidFill>
              <a:srgbClr val="FC673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388123" cy="3852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</a:p>
          </p:txBody>
        </p:sp>
      </p:grpSp>
      <p:grpSp>
        <p:nvGrpSpPr>
          <p:cNvPr name="Group 5" id="5"/>
          <p:cNvGrpSpPr/>
          <p:nvPr/>
        </p:nvGrpSpPr>
        <p:grpSpPr>
          <a:xfrm rot="0">
            <a:off x="4703105" y="1028700"/>
            <a:ext cx="1473654" cy="1534886"/>
            <a:chOff x="0" y="0"/>
            <a:chExt cx="388123" cy="404250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388123" cy="404250"/>
            </a:xfrm>
            <a:custGeom>
              <a:avLst/>
              <a:gdLst/>
              <a:ahLst/>
              <a:cxnLst/>
              <a:rect r="r" b="b" t="t" l="l"/>
              <a:pathLst>
                <a:path h="404250" w="388123">
                  <a:moveTo>
                    <a:pt x="131339" y="0"/>
                  </a:moveTo>
                  <a:lnTo>
                    <a:pt x="256784" y="0"/>
                  </a:lnTo>
                  <a:cubicBezTo>
                    <a:pt x="291617" y="0"/>
                    <a:pt x="325024" y="13837"/>
                    <a:pt x="349654" y="38468"/>
                  </a:cubicBezTo>
                  <a:cubicBezTo>
                    <a:pt x="374285" y="63099"/>
                    <a:pt x="388123" y="96506"/>
                    <a:pt x="388123" y="131339"/>
                  </a:cubicBezTo>
                  <a:lnTo>
                    <a:pt x="388123" y="272911"/>
                  </a:lnTo>
                  <a:cubicBezTo>
                    <a:pt x="388123" y="307744"/>
                    <a:pt x="374285" y="341151"/>
                    <a:pt x="349654" y="365781"/>
                  </a:cubicBezTo>
                  <a:cubicBezTo>
                    <a:pt x="325024" y="390412"/>
                    <a:pt x="291617" y="404250"/>
                    <a:pt x="256784" y="404250"/>
                  </a:cubicBezTo>
                  <a:lnTo>
                    <a:pt x="131339" y="404250"/>
                  </a:lnTo>
                  <a:cubicBezTo>
                    <a:pt x="96506" y="404250"/>
                    <a:pt x="63099" y="390412"/>
                    <a:pt x="38468" y="365781"/>
                  </a:cubicBezTo>
                  <a:cubicBezTo>
                    <a:pt x="13837" y="341151"/>
                    <a:pt x="0" y="307744"/>
                    <a:pt x="0" y="272911"/>
                  </a:cubicBezTo>
                  <a:lnTo>
                    <a:pt x="0" y="131339"/>
                  </a:lnTo>
                  <a:cubicBezTo>
                    <a:pt x="0" y="96506"/>
                    <a:pt x="13837" y="63099"/>
                    <a:pt x="38468" y="38468"/>
                  </a:cubicBezTo>
                  <a:cubicBezTo>
                    <a:pt x="63099" y="13837"/>
                    <a:pt x="96506" y="0"/>
                    <a:pt x="131339" y="0"/>
                  </a:cubicBezTo>
                  <a:close/>
                </a:path>
              </a:pathLst>
            </a:custGeom>
            <a:solidFill>
              <a:srgbClr val="FFF7F1"/>
            </a:solidFill>
          </p:spPr>
        </p:sp>
        <p:sp>
          <p:nvSpPr>
            <p:cNvPr name="TextBox 7" id="7"/>
            <p:cNvSpPr txBox="true"/>
            <p:nvPr/>
          </p:nvSpPr>
          <p:spPr>
            <a:xfrm>
              <a:off x="0" y="19050"/>
              <a:ext cx="388123" cy="3852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</a:p>
          </p:txBody>
        </p:sp>
      </p:grpSp>
      <p:grpSp>
        <p:nvGrpSpPr>
          <p:cNvPr name="Group 8" id="8"/>
          <p:cNvGrpSpPr/>
          <p:nvPr/>
        </p:nvGrpSpPr>
        <p:grpSpPr>
          <a:xfrm rot="0">
            <a:off x="8310835" y="1028700"/>
            <a:ext cx="1473654" cy="1534886"/>
            <a:chOff x="0" y="0"/>
            <a:chExt cx="388123" cy="40425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388123" cy="404250"/>
            </a:xfrm>
            <a:custGeom>
              <a:avLst/>
              <a:gdLst/>
              <a:ahLst/>
              <a:cxnLst/>
              <a:rect r="r" b="b" t="t" l="l"/>
              <a:pathLst>
                <a:path h="404250" w="388123">
                  <a:moveTo>
                    <a:pt x="131339" y="0"/>
                  </a:moveTo>
                  <a:lnTo>
                    <a:pt x="256784" y="0"/>
                  </a:lnTo>
                  <a:cubicBezTo>
                    <a:pt x="291617" y="0"/>
                    <a:pt x="325024" y="13837"/>
                    <a:pt x="349654" y="38468"/>
                  </a:cubicBezTo>
                  <a:cubicBezTo>
                    <a:pt x="374285" y="63099"/>
                    <a:pt x="388123" y="96506"/>
                    <a:pt x="388123" y="131339"/>
                  </a:cubicBezTo>
                  <a:lnTo>
                    <a:pt x="388123" y="272911"/>
                  </a:lnTo>
                  <a:cubicBezTo>
                    <a:pt x="388123" y="307744"/>
                    <a:pt x="374285" y="341151"/>
                    <a:pt x="349654" y="365781"/>
                  </a:cubicBezTo>
                  <a:cubicBezTo>
                    <a:pt x="325024" y="390412"/>
                    <a:pt x="291617" y="404250"/>
                    <a:pt x="256784" y="404250"/>
                  </a:cubicBezTo>
                  <a:lnTo>
                    <a:pt x="131339" y="404250"/>
                  </a:lnTo>
                  <a:cubicBezTo>
                    <a:pt x="96506" y="404250"/>
                    <a:pt x="63099" y="390412"/>
                    <a:pt x="38468" y="365781"/>
                  </a:cubicBezTo>
                  <a:cubicBezTo>
                    <a:pt x="13837" y="341151"/>
                    <a:pt x="0" y="307744"/>
                    <a:pt x="0" y="272911"/>
                  </a:cubicBezTo>
                  <a:lnTo>
                    <a:pt x="0" y="131339"/>
                  </a:lnTo>
                  <a:cubicBezTo>
                    <a:pt x="0" y="96506"/>
                    <a:pt x="13837" y="63099"/>
                    <a:pt x="38468" y="38468"/>
                  </a:cubicBezTo>
                  <a:cubicBezTo>
                    <a:pt x="63099" y="13837"/>
                    <a:pt x="96506" y="0"/>
                    <a:pt x="131339" y="0"/>
                  </a:cubicBezTo>
                  <a:close/>
                </a:path>
              </a:pathLst>
            </a:custGeom>
            <a:solidFill>
              <a:srgbClr val="F2EBE3"/>
            </a:solidFill>
          </p:spPr>
        </p:sp>
        <p:sp>
          <p:nvSpPr>
            <p:cNvPr name="TextBox 10" id="10"/>
            <p:cNvSpPr txBox="true"/>
            <p:nvPr/>
          </p:nvSpPr>
          <p:spPr>
            <a:xfrm>
              <a:off x="0" y="19050"/>
              <a:ext cx="388123" cy="385200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0" y="7262584"/>
            <a:ext cx="13181383" cy="286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659"/>
              </a:lnSpc>
            </a:pPr>
            <a:r>
              <a:rPr lang="en-US" sz="1299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 HR REPORTS AREA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232520" y="6272226"/>
            <a:ext cx="6156233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74"/>
              </a:lnSpc>
              <a:spcBef>
                <a:spcPct val="0"/>
              </a:spcBef>
            </a:pPr>
            <a:r>
              <a:rPr lang="en-US" sz="249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WHAT HR CAN DO :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48293" y="2914877"/>
            <a:ext cx="3078116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EXPORT REPORTS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708367" y="2914877"/>
            <a:ext cx="3078116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VIEW </a:t>
            </a:r>
            <a:r>
              <a:rPr lang="en-US" sz="2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ARCHIVED CLAIMS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316097" y="2914877"/>
            <a:ext cx="3078116" cy="5473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AC</a:t>
            </a:r>
            <a:r>
              <a:rPr lang="en-US" sz="2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CESS DASHBOARDS 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269366" y="1244963"/>
            <a:ext cx="992322" cy="1197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4"/>
              </a:lnSpc>
              <a:spcBef>
                <a:spcPct val="0"/>
              </a:spcBef>
            </a:pPr>
            <a:r>
              <a:rPr lang="en-US" sz="8499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1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4943771" y="1244963"/>
            <a:ext cx="992322" cy="1197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4"/>
              </a:lnSpc>
              <a:spcBef>
                <a:spcPct val="0"/>
              </a:spcBef>
            </a:pPr>
            <a:r>
              <a:rPr lang="en-US" sz="8499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2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8551500" y="1244963"/>
            <a:ext cx="992322" cy="119761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094"/>
              </a:lnSpc>
              <a:spcBef>
                <a:spcPct val="0"/>
              </a:spcBef>
            </a:pPr>
            <a:r>
              <a:rPr lang="en-US" sz="8499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3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9784488" y="5162550"/>
            <a:ext cx="9659656" cy="814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</a:pPr>
            <a:r>
              <a:rPr lang="en-US" sz="2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OPTIONS.CONVENTIONS.AUTHORIZEAREAFOLDER("HR", "/REPORTS", "REQUIREMANAGER");</a:t>
            </a:r>
          </a:p>
          <a:p>
            <a:pPr algn="l">
              <a:lnSpc>
                <a:spcPts val="2140"/>
              </a:lnSpc>
              <a:spcBef>
                <a:spcPct val="0"/>
              </a:spcBef>
            </a:pPr>
          </a:p>
        </p:txBody>
      </p:sp>
      <p:sp>
        <p:nvSpPr>
          <p:cNvPr name="TextBox 20" id="20"/>
          <p:cNvSpPr txBox="true"/>
          <p:nvPr/>
        </p:nvSpPr>
        <p:spPr>
          <a:xfrm rot="0">
            <a:off x="10750437" y="4298792"/>
            <a:ext cx="3078116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CODE SNIPPET: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42975" y="948871"/>
            <a:ext cx="12216392" cy="265241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728"/>
              </a:lnSpc>
            </a:pPr>
            <a:r>
              <a:rPr lang="en-US" sz="8106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SYSTEM ARCHITECTURE DIAGRAM</a:t>
            </a:r>
          </a:p>
        </p:txBody>
      </p:sp>
      <p:grpSp>
        <p:nvGrpSpPr>
          <p:cNvPr name="Group 3" id="3"/>
          <p:cNvGrpSpPr/>
          <p:nvPr/>
        </p:nvGrpSpPr>
        <p:grpSpPr>
          <a:xfrm rot="0">
            <a:off x="7600950" y="3600450"/>
            <a:ext cx="1543050" cy="648082"/>
            <a:chOff x="0" y="0"/>
            <a:chExt cx="406400" cy="1706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406400" cy="170688"/>
            </a:xfrm>
            <a:custGeom>
              <a:avLst/>
              <a:gdLst/>
              <a:ahLst/>
              <a:cxnLst/>
              <a:rect r="r" b="b" t="t" l="l"/>
              <a:pathLst>
                <a:path h="170688" w="406400">
                  <a:moveTo>
                    <a:pt x="85294" y="0"/>
                  </a:moveTo>
                  <a:lnTo>
                    <a:pt x="321106" y="0"/>
                  </a:lnTo>
                  <a:cubicBezTo>
                    <a:pt x="343727" y="0"/>
                    <a:pt x="365422" y="8986"/>
                    <a:pt x="381418" y="24982"/>
                  </a:cubicBezTo>
                  <a:cubicBezTo>
                    <a:pt x="397414" y="40978"/>
                    <a:pt x="406400" y="62673"/>
                    <a:pt x="406400" y="85294"/>
                  </a:cubicBezTo>
                  <a:lnTo>
                    <a:pt x="406400" y="85395"/>
                  </a:lnTo>
                  <a:cubicBezTo>
                    <a:pt x="406400" y="108016"/>
                    <a:pt x="397414" y="129711"/>
                    <a:pt x="381418" y="145706"/>
                  </a:cubicBezTo>
                  <a:cubicBezTo>
                    <a:pt x="365422" y="161702"/>
                    <a:pt x="343727" y="170688"/>
                    <a:pt x="321106" y="170688"/>
                  </a:cubicBezTo>
                  <a:lnTo>
                    <a:pt x="85294" y="170688"/>
                  </a:lnTo>
                  <a:cubicBezTo>
                    <a:pt x="62673" y="170688"/>
                    <a:pt x="40978" y="161702"/>
                    <a:pt x="24982" y="145706"/>
                  </a:cubicBezTo>
                  <a:cubicBezTo>
                    <a:pt x="8986" y="129711"/>
                    <a:pt x="0" y="108016"/>
                    <a:pt x="0" y="85395"/>
                  </a:cubicBezTo>
                  <a:lnTo>
                    <a:pt x="0" y="85294"/>
                  </a:lnTo>
                  <a:cubicBezTo>
                    <a:pt x="0" y="62673"/>
                    <a:pt x="8986" y="40978"/>
                    <a:pt x="24982" y="24982"/>
                  </a:cubicBezTo>
                  <a:cubicBezTo>
                    <a:pt x="40978" y="8986"/>
                    <a:pt x="62673" y="0"/>
                    <a:pt x="85294" y="0"/>
                  </a:cubicBezTo>
                  <a:close/>
                </a:path>
              </a:pathLst>
            </a:custGeom>
            <a:solidFill>
              <a:srgbClr val="5AA8D4"/>
            </a:solidFill>
          </p:spPr>
        </p:sp>
        <p:sp>
          <p:nvSpPr>
            <p:cNvPr name="TextBox 5" id="5"/>
            <p:cNvSpPr txBox="true"/>
            <p:nvPr/>
          </p:nvSpPr>
          <p:spPr>
            <a:xfrm>
              <a:off x="0" y="19050"/>
              <a:ext cx="406400" cy="1516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  <a:r>
                <a:rPr lang="en-US" sz="2499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USER</a:t>
              </a:r>
            </a:p>
          </p:txBody>
        </p:sp>
      </p:grpSp>
      <p:grpSp>
        <p:nvGrpSpPr>
          <p:cNvPr name="Group 6" id="6"/>
          <p:cNvGrpSpPr/>
          <p:nvPr/>
        </p:nvGrpSpPr>
        <p:grpSpPr>
          <a:xfrm rot="0">
            <a:off x="7600950" y="4811350"/>
            <a:ext cx="1543050" cy="894397"/>
            <a:chOff x="0" y="0"/>
            <a:chExt cx="406400" cy="235561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406400" cy="235561"/>
            </a:xfrm>
            <a:custGeom>
              <a:avLst/>
              <a:gdLst/>
              <a:ahLst/>
              <a:cxnLst/>
              <a:rect r="r" b="b" t="t" l="l"/>
              <a:pathLst>
                <a:path h="235561" w="406400">
                  <a:moveTo>
                    <a:pt x="85294" y="0"/>
                  </a:moveTo>
                  <a:lnTo>
                    <a:pt x="321106" y="0"/>
                  </a:lnTo>
                  <a:cubicBezTo>
                    <a:pt x="343727" y="0"/>
                    <a:pt x="365422" y="8986"/>
                    <a:pt x="381418" y="24982"/>
                  </a:cubicBezTo>
                  <a:cubicBezTo>
                    <a:pt x="397414" y="40978"/>
                    <a:pt x="406400" y="62673"/>
                    <a:pt x="406400" y="85294"/>
                  </a:cubicBezTo>
                  <a:lnTo>
                    <a:pt x="406400" y="150268"/>
                  </a:lnTo>
                  <a:cubicBezTo>
                    <a:pt x="406400" y="197374"/>
                    <a:pt x="368213" y="235561"/>
                    <a:pt x="321106" y="235561"/>
                  </a:cubicBezTo>
                  <a:lnTo>
                    <a:pt x="85294" y="235561"/>
                  </a:lnTo>
                  <a:cubicBezTo>
                    <a:pt x="62673" y="235561"/>
                    <a:pt x="40978" y="226575"/>
                    <a:pt x="24982" y="210579"/>
                  </a:cubicBezTo>
                  <a:cubicBezTo>
                    <a:pt x="8986" y="194584"/>
                    <a:pt x="0" y="172889"/>
                    <a:pt x="0" y="150268"/>
                  </a:cubicBezTo>
                  <a:lnTo>
                    <a:pt x="0" y="85294"/>
                  </a:lnTo>
                  <a:cubicBezTo>
                    <a:pt x="0" y="62673"/>
                    <a:pt x="8986" y="40978"/>
                    <a:pt x="24982" y="24982"/>
                  </a:cubicBezTo>
                  <a:cubicBezTo>
                    <a:pt x="40978" y="8986"/>
                    <a:pt x="62673" y="0"/>
                    <a:pt x="85294" y="0"/>
                  </a:cubicBezTo>
                  <a:close/>
                </a:path>
              </a:pathLst>
            </a:custGeom>
            <a:solidFill>
              <a:srgbClr val="5AA8D4"/>
            </a:solidFill>
          </p:spPr>
        </p:sp>
        <p:sp>
          <p:nvSpPr>
            <p:cNvPr name="TextBox 8" id="8"/>
            <p:cNvSpPr txBox="true"/>
            <p:nvPr/>
          </p:nvSpPr>
          <p:spPr>
            <a:xfrm>
              <a:off x="0" y="19050"/>
              <a:ext cx="406400" cy="2165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  <a:r>
                <a:rPr lang="en-US" sz="2499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LOGIN PAGE</a:t>
              </a: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10398079" y="4811350"/>
            <a:ext cx="2269846" cy="894397"/>
            <a:chOff x="0" y="0"/>
            <a:chExt cx="597819" cy="235561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597819" cy="235561"/>
            </a:xfrm>
            <a:custGeom>
              <a:avLst/>
              <a:gdLst/>
              <a:ahLst/>
              <a:cxnLst/>
              <a:rect r="r" b="b" t="t" l="l"/>
              <a:pathLst>
                <a:path h="235561" w="597819">
                  <a:moveTo>
                    <a:pt x="57983" y="0"/>
                  </a:moveTo>
                  <a:lnTo>
                    <a:pt x="539836" y="0"/>
                  </a:lnTo>
                  <a:cubicBezTo>
                    <a:pt x="571860" y="0"/>
                    <a:pt x="597819" y="25960"/>
                    <a:pt x="597819" y="57983"/>
                  </a:cubicBezTo>
                  <a:lnTo>
                    <a:pt x="597819" y="177578"/>
                  </a:lnTo>
                  <a:cubicBezTo>
                    <a:pt x="597819" y="209602"/>
                    <a:pt x="571860" y="235561"/>
                    <a:pt x="539836" y="235561"/>
                  </a:cubicBezTo>
                  <a:lnTo>
                    <a:pt x="57983" y="235561"/>
                  </a:lnTo>
                  <a:cubicBezTo>
                    <a:pt x="25960" y="235561"/>
                    <a:pt x="0" y="209602"/>
                    <a:pt x="0" y="177578"/>
                  </a:cubicBezTo>
                  <a:lnTo>
                    <a:pt x="0" y="57983"/>
                  </a:lnTo>
                  <a:cubicBezTo>
                    <a:pt x="0" y="25960"/>
                    <a:pt x="25960" y="0"/>
                    <a:pt x="57983" y="0"/>
                  </a:cubicBezTo>
                  <a:close/>
                </a:path>
              </a:pathLst>
            </a:custGeom>
            <a:solidFill>
              <a:srgbClr val="5AA8D4"/>
            </a:solidFill>
          </p:spPr>
        </p:sp>
        <p:sp>
          <p:nvSpPr>
            <p:cNvPr name="TextBox 11" id="11"/>
            <p:cNvSpPr txBox="true"/>
            <p:nvPr/>
          </p:nvSpPr>
          <p:spPr>
            <a:xfrm>
              <a:off x="0" y="19050"/>
              <a:ext cx="597819" cy="2165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  <a:r>
                <a:rPr lang="en-US" sz="2499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AUTH SERVICE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13800871" y="4811350"/>
            <a:ext cx="2269846" cy="894397"/>
            <a:chOff x="0" y="0"/>
            <a:chExt cx="597819" cy="235561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0" y="0"/>
              <a:ext cx="597819" cy="235561"/>
            </a:xfrm>
            <a:custGeom>
              <a:avLst/>
              <a:gdLst/>
              <a:ahLst/>
              <a:cxnLst/>
              <a:rect r="r" b="b" t="t" l="l"/>
              <a:pathLst>
                <a:path h="235561" w="597819">
                  <a:moveTo>
                    <a:pt x="57983" y="0"/>
                  </a:moveTo>
                  <a:lnTo>
                    <a:pt x="539836" y="0"/>
                  </a:lnTo>
                  <a:cubicBezTo>
                    <a:pt x="571860" y="0"/>
                    <a:pt x="597819" y="25960"/>
                    <a:pt x="597819" y="57983"/>
                  </a:cubicBezTo>
                  <a:lnTo>
                    <a:pt x="597819" y="177578"/>
                  </a:lnTo>
                  <a:cubicBezTo>
                    <a:pt x="597819" y="209602"/>
                    <a:pt x="571860" y="235561"/>
                    <a:pt x="539836" y="235561"/>
                  </a:cubicBezTo>
                  <a:lnTo>
                    <a:pt x="57983" y="235561"/>
                  </a:lnTo>
                  <a:cubicBezTo>
                    <a:pt x="25960" y="235561"/>
                    <a:pt x="0" y="209602"/>
                    <a:pt x="0" y="177578"/>
                  </a:cubicBezTo>
                  <a:lnTo>
                    <a:pt x="0" y="57983"/>
                  </a:lnTo>
                  <a:cubicBezTo>
                    <a:pt x="0" y="25960"/>
                    <a:pt x="25960" y="0"/>
                    <a:pt x="57983" y="0"/>
                  </a:cubicBezTo>
                  <a:close/>
                </a:path>
              </a:pathLst>
            </a:custGeom>
            <a:solidFill>
              <a:srgbClr val="5AA8D4"/>
            </a:solidFill>
          </p:spPr>
        </p:sp>
        <p:sp>
          <p:nvSpPr>
            <p:cNvPr name="TextBox 14" id="14"/>
            <p:cNvSpPr txBox="true"/>
            <p:nvPr/>
          </p:nvSpPr>
          <p:spPr>
            <a:xfrm>
              <a:off x="0" y="19050"/>
              <a:ext cx="597819" cy="2165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  <a:r>
                <a:rPr lang="en-US" sz="2499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COOKIE AUTH</a:t>
              </a: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7600950" y="6599040"/>
            <a:ext cx="1543050" cy="894397"/>
            <a:chOff x="0" y="0"/>
            <a:chExt cx="406400" cy="235561"/>
          </a:xfrm>
        </p:grpSpPr>
        <p:sp>
          <p:nvSpPr>
            <p:cNvPr name="Freeform 16" id="16"/>
            <p:cNvSpPr/>
            <p:nvPr/>
          </p:nvSpPr>
          <p:spPr>
            <a:xfrm flipH="false" flipV="false" rot="0">
              <a:off x="0" y="0"/>
              <a:ext cx="406400" cy="235561"/>
            </a:xfrm>
            <a:custGeom>
              <a:avLst/>
              <a:gdLst/>
              <a:ahLst/>
              <a:cxnLst/>
              <a:rect r="r" b="b" t="t" l="l"/>
              <a:pathLst>
                <a:path h="235561" w="406400">
                  <a:moveTo>
                    <a:pt x="85294" y="0"/>
                  </a:moveTo>
                  <a:lnTo>
                    <a:pt x="321106" y="0"/>
                  </a:lnTo>
                  <a:cubicBezTo>
                    <a:pt x="343727" y="0"/>
                    <a:pt x="365422" y="8986"/>
                    <a:pt x="381418" y="24982"/>
                  </a:cubicBezTo>
                  <a:cubicBezTo>
                    <a:pt x="397414" y="40978"/>
                    <a:pt x="406400" y="62673"/>
                    <a:pt x="406400" y="85294"/>
                  </a:cubicBezTo>
                  <a:lnTo>
                    <a:pt x="406400" y="150268"/>
                  </a:lnTo>
                  <a:cubicBezTo>
                    <a:pt x="406400" y="197374"/>
                    <a:pt x="368213" y="235561"/>
                    <a:pt x="321106" y="235561"/>
                  </a:cubicBezTo>
                  <a:lnTo>
                    <a:pt x="85294" y="235561"/>
                  </a:lnTo>
                  <a:cubicBezTo>
                    <a:pt x="62673" y="235561"/>
                    <a:pt x="40978" y="226575"/>
                    <a:pt x="24982" y="210579"/>
                  </a:cubicBezTo>
                  <a:cubicBezTo>
                    <a:pt x="8986" y="194584"/>
                    <a:pt x="0" y="172889"/>
                    <a:pt x="0" y="150268"/>
                  </a:cubicBezTo>
                  <a:lnTo>
                    <a:pt x="0" y="85294"/>
                  </a:lnTo>
                  <a:cubicBezTo>
                    <a:pt x="0" y="62673"/>
                    <a:pt x="8986" y="40978"/>
                    <a:pt x="24982" y="24982"/>
                  </a:cubicBezTo>
                  <a:cubicBezTo>
                    <a:pt x="40978" y="8986"/>
                    <a:pt x="62673" y="0"/>
                    <a:pt x="85294" y="0"/>
                  </a:cubicBezTo>
                  <a:close/>
                </a:path>
              </a:pathLst>
            </a:custGeom>
            <a:solidFill>
              <a:srgbClr val="5AA8D4"/>
            </a:solidFill>
          </p:spPr>
        </p:sp>
        <p:sp>
          <p:nvSpPr>
            <p:cNvPr name="TextBox 17" id="17"/>
            <p:cNvSpPr txBox="true"/>
            <p:nvPr/>
          </p:nvSpPr>
          <p:spPr>
            <a:xfrm>
              <a:off x="0" y="19050"/>
              <a:ext cx="406400" cy="2165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  <a:r>
                <a:rPr lang="en-US" sz="2499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RAZOR PAGES</a:t>
              </a:r>
            </a:p>
          </p:txBody>
        </p:sp>
      </p:grpSp>
      <p:grpSp>
        <p:nvGrpSpPr>
          <p:cNvPr name="Group 18" id="18"/>
          <p:cNvGrpSpPr/>
          <p:nvPr/>
        </p:nvGrpSpPr>
        <p:grpSpPr>
          <a:xfrm rot="0">
            <a:off x="10761477" y="6599040"/>
            <a:ext cx="2027581" cy="894397"/>
            <a:chOff x="0" y="0"/>
            <a:chExt cx="534013" cy="235561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534013" cy="235561"/>
            </a:xfrm>
            <a:custGeom>
              <a:avLst/>
              <a:gdLst/>
              <a:ahLst/>
              <a:cxnLst/>
              <a:rect r="r" b="b" t="t" l="l"/>
              <a:pathLst>
                <a:path h="235561" w="534013">
                  <a:moveTo>
                    <a:pt x="64911" y="0"/>
                  </a:moveTo>
                  <a:lnTo>
                    <a:pt x="469102" y="0"/>
                  </a:lnTo>
                  <a:cubicBezTo>
                    <a:pt x="504951" y="0"/>
                    <a:pt x="534013" y="29062"/>
                    <a:pt x="534013" y="64911"/>
                  </a:cubicBezTo>
                  <a:lnTo>
                    <a:pt x="534013" y="170650"/>
                  </a:lnTo>
                  <a:cubicBezTo>
                    <a:pt x="534013" y="206500"/>
                    <a:pt x="504951" y="235561"/>
                    <a:pt x="469102" y="235561"/>
                  </a:cubicBezTo>
                  <a:lnTo>
                    <a:pt x="64911" y="235561"/>
                  </a:lnTo>
                  <a:cubicBezTo>
                    <a:pt x="29062" y="235561"/>
                    <a:pt x="0" y="206500"/>
                    <a:pt x="0" y="170650"/>
                  </a:cubicBezTo>
                  <a:lnTo>
                    <a:pt x="0" y="64911"/>
                  </a:lnTo>
                  <a:cubicBezTo>
                    <a:pt x="0" y="29062"/>
                    <a:pt x="29062" y="0"/>
                    <a:pt x="64911" y="0"/>
                  </a:cubicBezTo>
                  <a:close/>
                </a:path>
              </a:pathLst>
            </a:custGeom>
            <a:solidFill>
              <a:srgbClr val="5AA8D4"/>
            </a:soli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19050"/>
              <a:ext cx="534013" cy="216511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  <a:r>
                <a:rPr lang="en-US" sz="2499">
                  <a:solidFill>
                    <a:srgbClr val="000000"/>
                  </a:solidFill>
                  <a:latin typeface="Archivo Black"/>
                  <a:ea typeface="Archivo Black"/>
                  <a:cs typeface="Archivo Black"/>
                  <a:sym typeface="Archivo Black"/>
                </a:rPr>
                <a:t>SQL SERVER</a:t>
              </a:r>
            </a:p>
          </p:txBody>
        </p:sp>
      </p:grpSp>
      <p:sp>
        <p:nvSpPr>
          <p:cNvPr name="AutoShape 21" id="21"/>
          <p:cNvSpPr/>
          <p:nvPr/>
        </p:nvSpPr>
        <p:spPr>
          <a:xfrm>
            <a:off x="8411706" y="4249076"/>
            <a:ext cx="102676" cy="383191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2" id="22"/>
          <p:cNvSpPr/>
          <p:nvPr/>
        </p:nvSpPr>
        <p:spPr>
          <a:xfrm>
            <a:off x="9144000" y="5277598"/>
            <a:ext cx="1092625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3" id="23"/>
          <p:cNvSpPr/>
          <p:nvPr/>
        </p:nvSpPr>
        <p:spPr>
          <a:xfrm>
            <a:off x="12613055" y="5296648"/>
            <a:ext cx="1187817" cy="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4" id="24"/>
          <p:cNvSpPr/>
          <p:nvPr/>
        </p:nvSpPr>
        <p:spPr>
          <a:xfrm>
            <a:off x="9144000" y="7027189"/>
            <a:ext cx="1571404" cy="19050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  <p:sp>
        <p:nvSpPr>
          <p:cNvPr name="AutoShape 25" id="25"/>
          <p:cNvSpPr/>
          <p:nvPr/>
        </p:nvSpPr>
        <p:spPr>
          <a:xfrm flipH="true">
            <a:off x="8262303" y="5710678"/>
            <a:ext cx="58834" cy="686023"/>
          </a:xfrm>
          <a:prstGeom prst="line">
            <a:avLst/>
          </a:prstGeom>
          <a:ln cap="flat" w="38100">
            <a:solidFill>
              <a:srgbClr val="000000"/>
            </a:solidFill>
            <a:prstDash val="solid"/>
            <a:headEnd type="none" len="sm" w="sm"/>
            <a:tailEnd type="triangle" len="med" w="lg"/>
          </a:ln>
        </p:spPr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2E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0"/>
            <a:ext cx="18288000" cy="6494689"/>
            <a:chOff x="0" y="0"/>
            <a:chExt cx="4816593" cy="1710535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710536"/>
            </a:xfrm>
            <a:custGeom>
              <a:avLst/>
              <a:gdLst/>
              <a:ahLst/>
              <a:cxnLst/>
              <a:rect r="r" b="b" t="t" l="l"/>
              <a:pathLst>
                <a:path h="1710536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710536"/>
                  </a:lnTo>
                  <a:lnTo>
                    <a:pt x="0" y="1710536"/>
                  </a:lnTo>
                  <a:close/>
                </a:path>
              </a:pathLst>
            </a:custGeom>
            <a:solidFill>
              <a:srgbClr val="1C1C1C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4816593" cy="1691485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411911" y="6770914"/>
            <a:ext cx="15054004" cy="283706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021"/>
              </a:lnSpc>
              <a:spcBef>
                <a:spcPct val="0"/>
              </a:spcBef>
            </a:pPr>
            <a:r>
              <a:rPr lang="en-US" sz="10300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RESULT&lt;T&gt; W</a:t>
            </a:r>
            <a:r>
              <a:rPr lang="en-US" sz="10300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RAPPER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1953072"/>
            <a:ext cx="5625193" cy="154952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2" indent="-215901" lvl="1">
              <a:lnSpc>
                <a:spcPts val="21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F2EBE3"/>
                </a:solidFill>
                <a:latin typeface="Archivo Black"/>
                <a:ea typeface="Archivo Black"/>
                <a:cs typeface="Archivo Black"/>
                <a:sym typeface="Archivo Black"/>
              </a:rPr>
              <a:t>US</a:t>
            </a:r>
            <a:r>
              <a:rPr lang="en-US" sz="2000">
                <a:solidFill>
                  <a:srgbClr val="F2EBE3"/>
                </a:solidFill>
                <a:latin typeface="Archivo Black"/>
                <a:ea typeface="Archivo Black"/>
                <a:cs typeface="Archivo Black"/>
                <a:sym typeface="Archivo Black"/>
              </a:rPr>
              <a:t>ED TO STANDARDIZE RESPONSES</a:t>
            </a:r>
          </a:p>
          <a:p>
            <a:pPr algn="l" marL="431802" indent="-215901" lvl="1">
              <a:lnSpc>
                <a:spcPts val="21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F2EBE3"/>
                </a:solidFill>
                <a:latin typeface="Archivo Black"/>
                <a:ea typeface="Archivo Black"/>
                <a:cs typeface="Archivo Black"/>
                <a:sym typeface="Archivo Black"/>
              </a:rPr>
              <a:t>AVOIDS EXCEPTION OVERUSE</a:t>
            </a:r>
          </a:p>
          <a:p>
            <a:pPr algn="l" marL="431802" indent="-215901" lvl="1">
              <a:lnSpc>
                <a:spcPts val="214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F2EBE3"/>
                </a:solidFill>
                <a:latin typeface="Archivo Black"/>
                <a:ea typeface="Archivo Black"/>
                <a:cs typeface="Archivo Black"/>
                <a:sym typeface="Archivo Black"/>
              </a:rPr>
              <a:t>HELPS WITH CLEAN SUCCESS/FAILURE MESSAGES</a:t>
            </a:r>
          </a:p>
          <a:p>
            <a:pPr algn="l">
              <a:lnSpc>
                <a:spcPts val="3637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7653801" y="3521649"/>
            <a:ext cx="8755845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2EBE3"/>
                </a:solidFill>
                <a:latin typeface="Archivo Black"/>
                <a:ea typeface="Archivo Black"/>
                <a:cs typeface="Archivo Black"/>
                <a:sym typeface="Archivo Black"/>
              </a:rPr>
              <a:t>CODE SNIPPET: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7653801" y="3981449"/>
            <a:ext cx="8755845" cy="8140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2EBE3"/>
                </a:solidFill>
                <a:latin typeface="Archivo Black"/>
                <a:ea typeface="Archivo Black"/>
                <a:cs typeface="Archivo Black"/>
                <a:sym typeface="Archivo Black"/>
              </a:rPr>
              <a:t>P</a:t>
            </a:r>
            <a:r>
              <a:rPr lang="en-US" sz="2000">
                <a:solidFill>
                  <a:srgbClr val="F2EBE3"/>
                </a:solidFill>
                <a:latin typeface="Archivo Black"/>
                <a:ea typeface="Archivo Black"/>
                <a:cs typeface="Archivo Black"/>
                <a:sym typeface="Archivo Black"/>
              </a:rPr>
              <a:t>UBLIC STATIC RESULT&lt;T&gt; FAIL(STRING ERROR) =&gt; NEW(FALSE, DEFAULT, ERROR);</a:t>
            </a:r>
          </a:p>
          <a:p>
            <a:pPr algn="l">
              <a:lnSpc>
                <a:spcPts val="214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388155" y="1196152"/>
            <a:ext cx="8755845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F2EBE3"/>
                </a:solidFill>
                <a:latin typeface="Archivo Black"/>
                <a:ea typeface="Archivo Black"/>
                <a:cs typeface="Archivo Black"/>
                <a:sym typeface="Archivo Black"/>
              </a:rPr>
              <a:t>EXPLANATION: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>
  <p:cSld>
    <p:bg>
      <p:bgPr>
        <a:solidFill>
          <a:srgbClr val="FC67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38117" y="576893"/>
            <a:ext cx="11811765" cy="205200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641"/>
              </a:lnSpc>
            </a:pPr>
            <a:r>
              <a:rPr lang="en-US" sz="9096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 RAZO</a:t>
            </a:r>
            <a:r>
              <a:rPr lang="en-US" sz="9096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R PAGES LAYOUT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6861524" y="3471961"/>
            <a:ext cx="3500352" cy="28067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140"/>
              </a:lnSpc>
              <a:spcBef>
                <a:spcPct val="0"/>
              </a:spcBef>
            </a:pPr>
            <a:r>
              <a:rPr lang="en-US" sz="20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CODE SNIPPET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059552" y="4266618"/>
            <a:ext cx="8604650" cy="247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1C1C1C"/>
                </a:solidFill>
                <a:latin typeface="Raleway Bold"/>
                <a:ea typeface="Raleway Bold"/>
                <a:cs typeface="Raleway Bold"/>
                <a:sym typeface="Raleway Bold"/>
              </a:rPr>
              <a:t>&lt;h</a:t>
            </a:r>
            <a:r>
              <a:rPr lang="en-US" b="true" sz="2000">
                <a:solidFill>
                  <a:srgbClr val="1C1C1C"/>
                </a:solidFill>
                <a:latin typeface="Raleway Bold"/>
                <a:ea typeface="Raleway Bold"/>
                <a:cs typeface="Raleway Bold"/>
                <a:sym typeface="Raleway Bold"/>
              </a:rPr>
              <a:t>eader&gt;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1C1C1C"/>
                </a:solidFill>
                <a:latin typeface="Raleway Bold"/>
                <a:ea typeface="Raleway Bold"/>
                <a:cs typeface="Raleway Bold"/>
                <a:sym typeface="Raleway Bold"/>
              </a:rPr>
              <a:t>   &lt;partial name="_Nav" /&gt;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1C1C1C"/>
                </a:solidFill>
                <a:latin typeface="Raleway Bold"/>
                <a:ea typeface="Raleway Bold"/>
                <a:cs typeface="Raleway Bold"/>
                <a:sym typeface="Raleway Bold"/>
              </a:rPr>
              <a:t>&lt;/header&gt;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1C1C1C"/>
                </a:solidFill>
                <a:latin typeface="Raleway Bold"/>
                <a:ea typeface="Raleway Bold"/>
                <a:cs typeface="Raleway Bold"/>
                <a:sym typeface="Raleway Bold"/>
              </a:rPr>
              <a:t>&lt;main class="container"&gt;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1C1C1C"/>
                </a:solidFill>
                <a:latin typeface="Raleway Bold"/>
                <a:ea typeface="Raleway Bold"/>
                <a:cs typeface="Raleway Bold"/>
                <a:sym typeface="Raleway Bold"/>
              </a:rPr>
              <a:t>   @RenderBody()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1C1C1C"/>
                </a:solidFill>
                <a:latin typeface="Raleway Bold"/>
                <a:ea typeface="Raleway Bold"/>
                <a:cs typeface="Raleway Bold"/>
                <a:sym typeface="Raleway Bold"/>
              </a:rPr>
              <a:t>&lt;/main&gt;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994966" y="737765"/>
            <a:ext cx="11916242" cy="20170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578"/>
              </a:lnSpc>
            </a:pPr>
            <a:r>
              <a:rPr lang="en-US" sz="842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SECURITY CONSIDERATIONS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28700" y="3368901"/>
            <a:ext cx="8592786" cy="423011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755721" indent="-377861" lvl="1">
              <a:lnSpc>
                <a:spcPts val="3745"/>
              </a:lnSpc>
              <a:buFont typeface="Arial"/>
              <a:buChar char="•"/>
            </a:pPr>
            <a:r>
              <a:rPr lang="en-US" sz="35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BCRYPT PASSWORD HASHING</a:t>
            </a:r>
          </a:p>
          <a:p>
            <a:pPr algn="l" marL="755721" indent="-377861" lvl="1">
              <a:lnSpc>
                <a:spcPts val="3745"/>
              </a:lnSpc>
              <a:buFont typeface="Arial"/>
              <a:buChar char="•"/>
            </a:pPr>
            <a:r>
              <a:rPr lang="en-US" sz="35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N</a:t>
            </a:r>
            <a:r>
              <a:rPr lang="en-US" sz="35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O PLAINTEXT PASSWORDS</a:t>
            </a:r>
          </a:p>
          <a:p>
            <a:pPr algn="l" marL="755721" indent="-377861" lvl="1">
              <a:lnSpc>
                <a:spcPts val="3745"/>
              </a:lnSpc>
              <a:buFont typeface="Arial"/>
              <a:buChar char="•"/>
            </a:pPr>
            <a:r>
              <a:rPr lang="en-US" sz="35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ANTI-FORGERY TOKENS IN FORMS</a:t>
            </a:r>
          </a:p>
          <a:p>
            <a:pPr algn="l" marL="755721" indent="-377861" lvl="1">
              <a:lnSpc>
                <a:spcPts val="3745"/>
              </a:lnSpc>
              <a:buFont typeface="Arial"/>
              <a:buChar char="•"/>
            </a:pPr>
            <a:r>
              <a:rPr lang="en-US" sz="35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CLAIMS-BASED AUTHENTICATION</a:t>
            </a:r>
          </a:p>
          <a:p>
            <a:pPr algn="l" marL="755721" indent="-377861" lvl="1">
              <a:lnSpc>
                <a:spcPts val="3745"/>
              </a:lnSpc>
              <a:buFont typeface="Arial"/>
              <a:buChar char="•"/>
            </a:pPr>
            <a:r>
              <a:rPr lang="en-US" sz="35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AUTHORIZATION POLICIES PER AREA</a:t>
            </a:r>
          </a:p>
          <a:p>
            <a:pPr algn="l">
              <a:lnSpc>
                <a:spcPts val="3745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FC67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0" y="457200"/>
            <a:ext cx="15000146" cy="205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4850"/>
              </a:lnSpc>
            </a:pPr>
            <a:r>
              <a:rPr lang="en-US" sz="16500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THANK  YOU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09650" y="7924775"/>
            <a:ext cx="12527525" cy="81674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283"/>
              </a:lnSpc>
              <a:spcBef>
                <a:spcPct val="0"/>
              </a:spcBef>
            </a:pPr>
            <a:r>
              <a:rPr lang="en-US" sz="2345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LINK TO VIDEO DEMONSTRATION OF THE WEB APPLICATION: HTTPS://YOUTU.BE/VP5ETLLFHSA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>
  <p:cSld>
    <p:bg>
      <p:bgPr>
        <a:solidFill>
          <a:srgbClr val="FC67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028700" y="418926"/>
            <a:ext cx="13953296" cy="286826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481"/>
              </a:lnSpc>
            </a:pPr>
            <a:r>
              <a:rPr lang="en-US" sz="8201" spc="-54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PURPOSE OF THE APPLICATION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0922305" y="6237832"/>
            <a:ext cx="5425795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b="true">
                <a:solidFill>
                  <a:srgbClr val="1C1C1C"/>
                </a:solidFill>
                <a:latin typeface="Raleway Bold"/>
                <a:ea typeface="Raleway Bold"/>
                <a:cs typeface="Raleway Bold"/>
                <a:sym typeface="Raleway Bold"/>
              </a:rPr>
              <a:t>GOAL OF THE APP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0659760" y="6432550"/>
            <a:ext cx="4797029" cy="282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A secure internal portal for lecturers, coordinators, managers, and HR.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Allows staff to submit claims, track progress, and manage approvals.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Ensures only authorized users can access specific views and areas.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5" id="5"/>
          <p:cNvSpPr txBox="true"/>
          <p:nvPr/>
        </p:nvSpPr>
        <p:spPr>
          <a:xfrm rot="0">
            <a:off x="1028700" y="5384210"/>
            <a:ext cx="3833759" cy="3003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4499"/>
              </a:lnSpc>
            </a:pPr>
            <a:r>
              <a:rPr lang="en-US" sz="17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Aa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>
  <p:cSld>
    <p:bg>
      <p:bgPr>
        <a:solidFill>
          <a:srgbClr val="1C1C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709037" y="754706"/>
            <a:ext cx="8289333" cy="2568182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7"/>
              </a:lnSpc>
            </a:pPr>
            <a:r>
              <a:rPr lang="en-US" sz="10099" spc="646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CORE FEATURES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28555" y="5502472"/>
            <a:ext cx="3868082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Secure user authentication (custom auth service)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5088515" y="5502472"/>
            <a:ext cx="3575833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Role-based authorization using policies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144000" y="5640658"/>
            <a:ext cx="416033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Claims submission form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828555" y="4015982"/>
            <a:ext cx="2513101" cy="132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7"/>
              </a:lnSpc>
            </a:pPr>
            <a:r>
              <a:rPr lang="en-US" sz="10099" spc="-47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01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5368454" y="4015982"/>
            <a:ext cx="2513101" cy="132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7"/>
              </a:lnSpc>
            </a:pPr>
            <a:r>
              <a:rPr lang="en-US" sz="10099" spc="-47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02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9447142" y="4015982"/>
            <a:ext cx="2513101" cy="132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7"/>
              </a:lnSpc>
            </a:pPr>
            <a:r>
              <a:rPr lang="en-US" sz="10099" spc="-47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2510738" y="4015982"/>
            <a:ext cx="2513101" cy="132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7"/>
              </a:lnSpc>
            </a:pPr>
            <a:r>
              <a:rPr lang="en-US" sz="10099" spc="-47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04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2221309" y="5640658"/>
            <a:ext cx="4160331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Manager workflow dashboard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709037" y="6842743"/>
            <a:ext cx="2513101" cy="132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7"/>
              </a:lnSpc>
            </a:pPr>
            <a:r>
              <a:rPr lang="en-US" sz="10099" spc="-47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411911" y="8525521"/>
            <a:ext cx="3868082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HR reporting area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13" id="13"/>
          <p:cNvSpPr txBox="true"/>
          <p:nvPr/>
        </p:nvSpPr>
        <p:spPr>
          <a:xfrm rot="0">
            <a:off x="5173367" y="6842743"/>
            <a:ext cx="2513101" cy="132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7"/>
              </a:lnSpc>
            </a:pPr>
            <a:r>
              <a:rPr lang="en-US" sz="10099" spc="-47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06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4495876" y="8325075"/>
            <a:ext cx="3868082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Validation for claim amounts &amp; submission dates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9318033" y="6842743"/>
            <a:ext cx="2513101" cy="1320407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897"/>
              </a:lnSpc>
            </a:pPr>
            <a:r>
              <a:rPr lang="en-US" sz="10099" spc="-474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07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8664348" y="8325075"/>
            <a:ext cx="3868082" cy="71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Razor Pages + partial layouts + clean UI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30990" y="447675"/>
            <a:ext cx="13953296" cy="27463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50"/>
              </a:lnSpc>
            </a:pPr>
            <a:r>
              <a:rPr lang="en-US" sz="12500" spc="-837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TECHNOLOGIES USED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283709" y="3136901"/>
            <a:ext cx="5936063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FRAMEWORKS &amp; TOOLS: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8185223" y="3213101"/>
            <a:ext cx="4399255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74"/>
              </a:lnSpc>
            </a:pPr>
            <a:r>
              <a:rPr lang="en-US" sz="2499">
                <a:solidFill>
                  <a:srgbClr val="FC6736"/>
                </a:solidFill>
                <a:latin typeface="Archivo Black"/>
                <a:ea typeface="Archivo Black"/>
                <a:cs typeface="Archivo Black"/>
                <a:sym typeface="Archivo Black"/>
              </a:rPr>
              <a:t>WHY USE THESE TOOLS: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0990" y="3965575"/>
            <a:ext cx="4004862" cy="52927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ASP.NET Cor</a:t>
            </a: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e Razor Pages (page-based architecture)</a:t>
            </a: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Entity Framework Core (database access)</a:t>
            </a: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SQL Server (persistent storage)</a:t>
            </a: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Cookie Authentication (user login)</a:t>
            </a: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Authorization Policies (role restriction)</a:t>
            </a: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Dependency Injection (services like IAuthService, IClaimService)</a:t>
            </a: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Bootstrap (styling)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6" id="6"/>
          <p:cNvSpPr txBox="true"/>
          <p:nvPr/>
        </p:nvSpPr>
        <p:spPr>
          <a:xfrm rot="0">
            <a:off x="7997716" y="3965575"/>
            <a:ext cx="5891878" cy="28257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Razor Pages → simple, clean for form-based systems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EF Core → easy model-to-database mapping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Cookies → persistent login session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Policies → security and enforced role restrictions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DI → maintainable, testable code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>
  <p:cSld>
    <p:bg>
      <p:bgPr>
        <a:solidFill>
          <a:srgbClr val="F2EBE3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2478070"/>
            <a:ext cx="12946710" cy="6596533"/>
            <a:chOff x="0" y="0"/>
            <a:chExt cx="2476305" cy="1261713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2476305" cy="1261713"/>
            </a:xfrm>
            <a:custGeom>
              <a:avLst/>
              <a:gdLst/>
              <a:ahLst/>
              <a:cxnLst/>
              <a:rect r="r" b="b" t="t" l="l"/>
              <a:pathLst>
                <a:path h="1261713" w="2476305">
                  <a:moveTo>
                    <a:pt x="0" y="0"/>
                  </a:moveTo>
                  <a:lnTo>
                    <a:pt x="2476305" y="0"/>
                  </a:lnTo>
                  <a:lnTo>
                    <a:pt x="2476305" y="1261713"/>
                  </a:lnTo>
                  <a:lnTo>
                    <a:pt x="0" y="1261713"/>
                  </a:lnTo>
                  <a:close/>
                </a:path>
              </a:pathLst>
            </a:custGeom>
            <a:solidFill>
              <a:srgbClr val="E3DCD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2476305" cy="1242663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</a:p>
          </p:txBody>
        </p:sp>
      </p:grpSp>
      <p:sp>
        <p:nvSpPr>
          <p:cNvPr name="TextBox 5" id="5"/>
          <p:cNvSpPr txBox="true"/>
          <p:nvPr/>
        </p:nvSpPr>
        <p:spPr>
          <a:xfrm rot="0">
            <a:off x="3585796" y="389267"/>
            <a:ext cx="11046279" cy="17659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6720"/>
              </a:lnSpc>
            </a:pPr>
            <a:r>
              <a:rPr lang="en-US" sz="7000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DATABASE STRUCTURE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781701" y="2261118"/>
            <a:ext cx="11384675" cy="3003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4499"/>
              </a:lnSpc>
            </a:pPr>
            <a:r>
              <a:rPr lang="en-US" sz="17499">
                <a:solidFill>
                  <a:srgbClr val="363636"/>
                </a:solidFill>
                <a:latin typeface="Archivo Black"/>
                <a:ea typeface="Archivo Black"/>
                <a:cs typeface="Archivo Black"/>
                <a:sym typeface="Archivo Black"/>
              </a:rPr>
              <a:t>Tables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472172" y="5719187"/>
            <a:ext cx="6510298" cy="2473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</a:pPr>
            <a:r>
              <a:rPr lang="en-US" sz="2000">
                <a:solidFill>
                  <a:srgbClr val="363636"/>
                </a:solidFill>
                <a:latin typeface="Raleway"/>
                <a:ea typeface="Raleway"/>
                <a:cs typeface="Raleway"/>
                <a:sym typeface="Raleway"/>
              </a:rPr>
              <a:t>Users</a:t>
            </a: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363636"/>
                </a:solidFill>
                <a:latin typeface="Raleway"/>
                <a:ea typeface="Raleway"/>
                <a:cs typeface="Raleway"/>
                <a:sym typeface="Raleway"/>
              </a:rPr>
              <a:t>I</a:t>
            </a:r>
            <a:r>
              <a:rPr lang="en-US" sz="2000">
                <a:solidFill>
                  <a:srgbClr val="363636"/>
                </a:solidFill>
                <a:latin typeface="Raleway"/>
                <a:ea typeface="Raleway"/>
                <a:cs typeface="Raleway"/>
                <a:sym typeface="Raleway"/>
              </a:rPr>
              <a:t>d, Name, Surname, Email, PasswordHash, Role, HourlyRate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363636"/>
                </a:solidFill>
                <a:latin typeface="Raleway"/>
                <a:ea typeface="Raleway"/>
                <a:cs typeface="Raleway"/>
                <a:sym typeface="Raleway"/>
              </a:rPr>
              <a:t>Claims</a:t>
            </a:r>
          </a:p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Font typeface="Arial"/>
              <a:buChar char="•"/>
            </a:pPr>
            <a:r>
              <a:rPr lang="en-US" sz="2000">
                <a:solidFill>
                  <a:srgbClr val="363636"/>
                </a:solidFill>
                <a:latin typeface="Raleway"/>
                <a:ea typeface="Raleway"/>
                <a:cs typeface="Raleway"/>
                <a:sym typeface="Raleway"/>
              </a:rPr>
              <a:t>Id, UserId, Amount, SubmittedAt, Status, etc.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C6736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695397" y="861755"/>
            <a:ext cx="9823930" cy="4434177"/>
          </a:xfrm>
          <a:custGeom>
            <a:avLst/>
            <a:gdLst/>
            <a:ahLst/>
            <a:cxnLst/>
            <a:rect r="r" b="b" t="t" l="l"/>
            <a:pathLst>
              <a:path h="4434177" w="9823930">
                <a:moveTo>
                  <a:pt x="0" y="0"/>
                </a:moveTo>
                <a:lnTo>
                  <a:pt x="9823930" y="0"/>
                </a:lnTo>
                <a:lnTo>
                  <a:pt x="9823930" y="4434177"/>
                </a:lnTo>
                <a:lnTo>
                  <a:pt x="0" y="443417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-19234" r="0" b="-19234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4461" y="6511924"/>
            <a:ext cx="13953296" cy="145097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250"/>
              </a:lnSpc>
            </a:pPr>
            <a:r>
              <a:rPr lang="en-US" sz="12500" spc="-837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LOGIN PAGE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171575" y="8826500"/>
            <a:ext cx="685316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/PAGES/ACCOUNT/LOGIN.CSHTML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4461" y="78117"/>
            <a:ext cx="2833634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74"/>
              </a:lnSpc>
            </a:pPr>
            <a:r>
              <a:rPr lang="en-US" sz="2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WHAT IT DOES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0" y="435655"/>
            <a:ext cx="5145674" cy="2120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Accepts email + password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Validates inputs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Calls IAuthService.SignInAsync()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If successful → redirects to home page</a:t>
            </a:r>
          </a:p>
          <a:p>
            <a:pPr algn="l" marL="431801" indent="-215900" lvl="1">
              <a:lnSpc>
                <a:spcPts val="2800"/>
              </a:lnSpc>
              <a:buFont typeface="Arial"/>
              <a:buChar char="•"/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If failed → shows error message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7" id="7"/>
          <p:cNvSpPr txBox="true"/>
          <p:nvPr/>
        </p:nvSpPr>
        <p:spPr>
          <a:xfrm rot="0">
            <a:off x="0" y="2852476"/>
            <a:ext cx="3568420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74"/>
              </a:lnSpc>
            </a:pPr>
            <a:r>
              <a:rPr lang="en-US" sz="2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CODE SNIPPET 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4461" y="3427796"/>
            <a:ext cx="5946253" cy="31781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000000"/>
                </a:solidFill>
                <a:latin typeface="Code Bold"/>
                <a:ea typeface="Code Bold"/>
                <a:cs typeface="Code Bold"/>
                <a:sym typeface="Code Bold"/>
              </a:rPr>
              <a:t>var r</a:t>
            </a:r>
            <a:r>
              <a:rPr lang="en-US" b="true" sz="2000">
                <a:solidFill>
                  <a:srgbClr val="000000"/>
                </a:solidFill>
                <a:latin typeface="Code Bold"/>
                <a:ea typeface="Code Bold"/>
                <a:cs typeface="Code Bold"/>
                <a:sym typeface="Code Bold"/>
              </a:rPr>
              <a:t>esult = await _auth.SignInAsync(Input.Email, Input.Password);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000000"/>
                </a:solidFill>
                <a:latin typeface="Code Bold"/>
                <a:ea typeface="Code Bold"/>
                <a:cs typeface="Code Bold"/>
                <a:sym typeface="Code Bold"/>
              </a:rPr>
              <a:t>if (!result.Success)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000000"/>
                </a:solidFill>
                <a:latin typeface="Code Bold"/>
                <a:ea typeface="Code Bold"/>
                <a:cs typeface="Code Bold"/>
                <a:sym typeface="Code Bold"/>
              </a:rPr>
              <a:t>{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000000"/>
                </a:solidFill>
                <a:latin typeface="Code Bold"/>
                <a:ea typeface="Code Bold"/>
                <a:cs typeface="Code Bold"/>
                <a:sym typeface="Code Bold"/>
              </a:rPr>
              <a:t>    Error = "Authentication failed.";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000000"/>
                </a:solidFill>
                <a:latin typeface="Code Bold"/>
                <a:ea typeface="Code Bold"/>
                <a:cs typeface="Code Bold"/>
                <a:sym typeface="Code Bold"/>
              </a:rPr>
              <a:t>    return Page();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>
                <a:solidFill>
                  <a:srgbClr val="000000"/>
                </a:solidFill>
                <a:latin typeface="Code Bold"/>
                <a:ea typeface="Code Bold"/>
                <a:cs typeface="Code Bold"/>
                <a:sym typeface="Code Bold"/>
              </a:rPr>
              <a:t>}</a:t>
            </a:r>
          </a:p>
          <a:p>
            <a:pPr algn="l">
              <a:lnSpc>
                <a:spcPts val="2800"/>
              </a:lnSpc>
              <a:spcBef>
                <a:spcPct val="0"/>
              </a:spcBef>
            </a:pPr>
          </a:p>
        </p:txBody>
      </p:sp>
      <p:sp>
        <p:nvSpPr>
          <p:cNvPr name="TextBox 9" id="9"/>
          <p:cNvSpPr txBox="true"/>
          <p:nvPr/>
        </p:nvSpPr>
        <p:spPr>
          <a:xfrm rot="0">
            <a:off x="6695397" y="5238782"/>
            <a:ext cx="3180616" cy="3587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sz="2000">
                <a:solidFill>
                  <a:srgbClr val="1C1C1C"/>
                </a:solidFill>
                <a:latin typeface="Raleway"/>
                <a:ea typeface="Raleway"/>
                <a:cs typeface="Raleway"/>
                <a:sym typeface="Raleway"/>
              </a:rPr>
              <a:t>Screenshot of login page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1C1C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37146" y="4259037"/>
            <a:ext cx="3676293" cy="2595471"/>
            <a:chOff x="0" y="0"/>
            <a:chExt cx="734728" cy="518720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734728" cy="518720"/>
            </a:xfrm>
            <a:custGeom>
              <a:avLst/>
              <a:gdLst/>
              <a:ahLst/>
              <a:cxnLst/>
              <a:rect r="r" b="b" t="t" l="l"/>
              <a:pathLst>
                <a:path h="518720" w="734728">
                  <a:moveTo>
                    <a:pt x="0" y="0"/>
                  </a:moveTo>
                  <a:lnTo>
                    <a:pt x="734728" y="0"/>
                  </a:lnTo>
                  <a:lnTo>
                    <a:pt x="734728" y="518720"/>
                  </a:lnTo>
                  <a:lnTo>
                    <a:pt x="0" y="518720"/>
                  </a:lnTo>
                  <a:close/>
                </a:path>
              </a:pathLst>
            </a:custGeom>
            <a:blipFill>
              <a:blip r:embed="rId2"/>
              <a:stretch>
                <a:fillRect l="-2902" t="0" r="-2902" b="0"/>
              </a:stretch>
            </a:blipFill>
          </p:spPr>
        </p:sp>
      </p:grpSp>
      <p:grpSp>
        <p:nvGrpSpPr>
          <p:cNvPr name="Group 4" id="4"/>
          <p:cNvGrpSpPr/>
          <p:nvPr/>
        </p:nvGrpSpPr>
        <p:grpSpPr>
          <a:xfrm rot="0">
            <a:off x="4875929" y="4259037"/>
            <a:ext cx="3686103" cy="2528040"/>
            <a:chOff x="0" y="0"/>
            <a:chExt cx="756339" cy="51872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756339" cy="518720"/>
            </a:xfrm>
            <a:custGeom>
              <a:avLst/>
              <a:gdLst/>
              <a:ahLst/>
              <a:cxnLst/>
              <a:rect r="r" b="b" t="t" l="l"/>
              <a:pathLst>
                <a:path h="518720" w="756339">
                  <a:moveTo>
                    <a:pt x="0" y="0"/>
                  </a:moveTo>
                  <a:lnTo>
                    <a:pt x="756339" y="0"/>
                  </a:lnTo>
                  <a:lnTo>
                    <a:pt x="756339" y="518720"/>
                  </a:lnTo>
                  <a:lnTo>
                    <a:pt x="0" y="518720"/>
                  </a:lnTo>
                  <a:close/>
                </a:path>
              </a:pathLst>
            </a:custGeom>
            <a:blipFill>
              <a:blip r:embed="rId3"/>
              <a:stretch>
                <a:fillRect l="-1437" t="0" r="-1437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9628832" y="4349751"/>
            <a:ext cx="3731539" cy="2604329"/>
            <a:chOff x="0" y="0"/>
            <a:chExt cx="743233" cy="51872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743233" cy="518720"/>
            </a:xfrm>
            <a:custGeom>
              <a:avLst/>
              <a:gdLst/>
              <a:ahLst/>
              <a:cxnLst/>
              <a:rect r="r" b="b" t="t" l="l"/>
              <a:pathLst>
                <a:path h="518720" w="743233">
                  <a:moveTo>
                    <a:pt x="0" y="0"/>
                  </a:moveTo>
                  <a:lnTo>
                    <a:pt x="743233" y="0"/>
                  </a:lnTo>
                  <a:lnTo>
                    <a:pt x="743233" y="518720"/>
                  </a:lnTo>
                  <a:lnTo>
                    <a:pt x="0" y="518720"/>
                  </a:lnTo>
                  <a:close/>
                </a:path>
              </a:pathLst>
            </a:custGeom>
            <a:blipFill>
              <a:blip r:embed="rId4"/>
              <a:stretch>
                <a:fillRect l="0" t="-3730" r="0" b="-3730"/>
              </a:stretch>
            </a:blipFill>
          </p:spPr>
        </p:sp>
      </p:grpSp>
      <p:sp>
        <p:nvSpPr>
          <p:cNvPr name="TextBox 8" id="8"/>
          <p:cNvSpPr txBox="true"/>
          <p:nvPr/>
        </p:nvSpPr>
        <p:spPr>
          <a:xfrm rot="0">
            <a:off x="-851832" y="409575"/>
            <a:ext cx="18111132" cy="2832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625"/>
              </a:lnSpc>
            </a:pPr>
            <a:r>
              <a:rPr lang="en-US" sz="125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AUTHENTICATION FLOW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9404630" y="3827237"/>
            <a:ext cx="785467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HOW SIGN-IN WORKS (AUTHSERVICE):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-101963" y="7100448"/>
            <a:ext cx="3915402" cy="2978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380"/>
              </a:lnSpc>
            </a:pPr>
            <a:r>
              <a:rPr lang="en-US" sz="2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LOOKUP USER BY EMAIL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4761279" y="6954081"/>
            <a:ext cx="3915402" cy="888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380"/>
              </a:lnSpc>
            </a:pPr>
            <a:r>
              <a:rPr lang="en-US" sz="2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COMPARE PLAIN PASSWORD WITH STORED HASH (BCRYPT)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0792075" y="7049331"/>
            <a:ext cx="2568295" cy="8883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380"/>
              </a:lnSpc>
            </a:pPr>
            <a:r>
              <a:rPr lang="en-US" sz="2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CREATE CLAIMS LIST (NAME, ROLE, EMAIL)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13984272" y="4445001"/>
            <a:ext cx="3731539" cy="2604329"/>
            <a:chOff x="0" y="0"/>
            <a:chExt cx="743233" cy="518720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743233" cy="518720"/>
            </a:xfrm>
            <a:custGeom>
              <a:avLst/>
              <a:gdLst/>
              <a:ahLst/>
              <a:cxnLst/>
              <a:rect r="r" b="b" t="t" l="l"/>
              <a:pathLst>
                <a:path h="518720" w="743233">
                  <a:moveTo>
                    <a:pt x="0" y="0"/>
                  </a:moveTo>
                  <a:lnTo>
                    <a:pt x="743233" y="0"/>
                  </a:lnTo>
                  <a:lnTo>
                    <a:pt x="743233" y="518720"/>
                  </a:lnTo>
                  <a:lnTo>
                    <a:pt x="0" y="518720"/>
                  </a:lnTo>
                  <a:close/>
                </a:path>
              </a:pathLst>
            </a:custGeom>
            <a:blipFill>
              <a:blip r:embed="rId4"/>
              <a:stretch>
                <a:fillRect l="0" t="-3730" r="0" b="-3730"/>
              </a:stretch>
            </a:blipFill>
          </p:spPr>
        </p:sp>
      </p:grpSp>
      <p:sp>
        <p:nvSpPr>
          <p:cNvPr name="TextBox 15" id="15"/>
          <p:cNvSpPr txBox="true"/>
          <p:nvPr/>
        </p:nvSpPr>
        <p:spPr>
          <a:xfrm rot="0">
            <a:off x="15147515" y="7049331"/>
            <a:ext cx="2568295" cy="11836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380"/>
              </a:lnSpc>
            </a:pPr>
            <a:r>
              <a:rPr lang="en-US" sz="20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SIGN USER IN WITH COOKIE AUTHENTICATION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>
  <p:cSld>
    <p:bg>
      <p:bgPr>
        <a:solidFill>
          <a:srgbClr val="1C1C1C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-851832" y="409575"/>
            <a:ext cx="18111132" cy="283210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625"/>
              </a:lnSpc>
            </a:pPr>
            <a:r>
              <a:rPr lang="en-US" sz="12500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AUTHENTICATION FLOW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561870" y="3845432"/>
            <a:ext cx="7854670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3499"/>
              </a:lnSpc>
            </a:pPr>
            <a:r>
              <a:rPr lang="en-US" sz="2499">
                <a:solidFill>
                  <a:srgbClr val="FFFFFF"/>
                </a:solidFill>
                <a:latin typeface="Archivo Black"/>
                <a:ea typeface="Archivo Black"/>
                <a:cs typeface="Archivo Black"/>
                <a:sym typeface="Archivo Black"/>
              </a:rPr>
              <a:t>CODE SNIPPET: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974734" y="5835525"/>
            <a:ext cx="12458000" cy="16344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sz="2300">
                <a:solidFill>
                  <a:srgbClr val="00BF63"/>
                </a:solidFill>
                <a:latin typeface="Code"/>
                <a:ea typeface="Code"/>
                <a:cs typeface="Code"/>
                <a:sym typeface="Code"/>
              </a:rPr>
              <a:t>VAR IDENTITY = NEW CLAIMSIDENTITY(CLAIMS, COOKIEAUTHENTICATIONDEFAULTS.AUTHENTICATIONSCHEME);</a:t>
            </a:r>
          </a:p>
          <a:p>
            <a:pPr algn="just">
              <a:lnSpc>
                <a:spcPts val="3220"/>
              </a:lnSpc>
            </a:pPr>
            <a:r>
              <a:rPr lang="en-US" sz="2300">
                <a:solidFill>
                  <a:srgbClr val="00BF63"/>
                </a:solidFill>
                <a:latin typeface="Code"/>
                <a:ea typeface="Code"/>
                <a:cs typeface="Code"/>
                <a:sym typeface="Code"/>
              </a:rPr>
              <a:t>await _http.HttpContext!.SignInAsync(new ClaimsPrincipal(identity));</a:t>
            </a:r>
          </a:p>
          <a:p>
            <a:pPr algn="just">
              <a:lnSpc>
                <a:spcPts val="3499"/>
              </a:lnSpc>
            </a:pP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0" y="5898696"/>
            <a:ext cx="18288000" cy="4388304"/>
            <a:chOff x="0" y="0"/>
            <a:chExt cx="4816593" cy="1155767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4816592" cy="1155767"/>
            </a:xfrm>
            <a:custGeom>
              <a:avLst/>
              <a:gdLst/>
              <a:ahLst/>
              <a:cxnLst/>
              <a:rect r="r" b="b" t="t" l="l"/>
              <a:pathLst>
                <a:path h="1155767" w="4816592">
                  <a:moveTo>
                    <a:pt x="0" y="0"/>
                  </a:moveTo>
                  <a:lnTo>
                    <a:pt x="4816592" y="0"/>
                  </a:lnTo>
                  <a:lnTo>
                    <a:pt x="4816592" y="1155767"/>
                  </a:lnTo>
                  <a:lnTo>
                    <a:pt x="0" y="1155767"/>
                  </a:lnTo>
                  <a:close/>
                </a:path>
              </a:pathLst>
            </a:custGeom>
            <a:solidFill>
              <a:srgbClr val="FC6736"/>
            </a:solidFill>
          </p:spPr>
        </p:sp>
        <p:sp>
          <p:nvSpPr>
            <p:cNvPr name="TextBox 4" id="4"/>
            <p:cNvSpPr txBox="true"/>
            <p:nvPr/>
          </p:nvSpPr>
          <p:spPr>
            <a:xfrm>
              <a:off x="0" y="19050"/>
              <a:ext cx="4816593" cy="1136717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2674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036282" y="7975373"/>
            <a:ext cx="1165452" cy="1165452"/>
          </a:xfrm>
          <a:custGeom>
            <a:avLst/>
            <a:gdLst/>
            <a:ahLst/>
            <a:cxnLst/>
            <a:rect r="r" b="b" t="t" l="l"/>
            <a:pathLst>
              <a:path h="1165452" w="1165452">
                <a:moveTo>
                  <a:pt x="0" y="0"/>
                </a:moveTo>
                <a:lnTo>
                  <a:pt x="1165452" y="0"/>
                </a:lnTo>
                <a:lnTo>
                  <a:pt x="1165452" y="1165452"/>
                </a:lnTo>
                <a:lnTo>
                  <a:pt x="0" y="11654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13842255" y="7510122"/>
            <a:ext cx="1165452" cy="1165452"/>
          </a:xfrm>
          <a:custGeom>
            <a:avLst/>
            <a:gdLst/>
            <a:ahLst/>
            <a:cxnLst/>
            <a:rect r="r" b="b" t="t" l="l"/>
            <a:pathLst>
              <a:path h="1165452" w="1165452">
                <a:moveTo>
                  <a:pt x="0" y="0"/>
                </a:moveTo>
                <a:lnTo>
                  <a:pt x="1165452" y="0"/>
                </a:lnTo>
                <a:lnTo>
                  <a:pt x="1165452" y="1165452"/>
                </a:lnTo>
                <a:lnTo>
                  <a:pt x="0" y="1165452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2526076"/>
            <a:ext cx="8768783" cy="235013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9094"/>
              </a:lnSpc>
              <a:spcBef>
                <a:spcPct val="0"/>
              </a:spcBef>
            </a:pPr>
            <a:r>
              <a:rPr lang="en-US" sz="8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DASHBOARD VIEW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57275" y="1999026"/>
            <a:ext cx="8921656" cy="431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THIS IS WHERE EACH ROLE LANDS AFTER LOGIN.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4243673" y="7784726"/>
            <a:ext cx="9003010" cy="10223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74"/>
              </a:lnSpc>
            </a:pPr>
            <a:r>
              <a:rPr lang="en-US" sz="2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OPTIONS.CONVENTIONS.AUTHORIZEAREAFOLDER(" HR ", "/REPORTS", "REQUIREMANAGER");</a:t>
            </a:r>
          </a:p>
          <a:p>
            <a:pPr algn="l">
              <a:lnSpc>
                <a:spcPts val="2674"/>
              </a:lnSpc>
            </a:pPr>
          </a:p>
        </p:txBody>
      </p:sp>
      <p:sp>
        <p:nvSpPr>
          <p:cNvPr name="TextBox 10" id="10"/>
          <p:cNvSpPr txBox="true"/>
          <p:nvPr/>
        </p:nvSpPr>
        <p:spPr>
          <a:xfrm rot="0">
            <a:off x="7154869" y="6601302"/>
            <a:ext cx="3180616" cy="355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74"/>
              </a:lnSpc>
            </a:pPr>
            <a:r>
              <a:rPr lang="en-US" sz="2499">
                <a:solidFill>
                  <a:srgbClr val="1C1C1C"/>
                </a:solidFill>
                <a:latin typeface="Archivo Black"/>
                <a:ea typeface="Archivo Black"/>
                <a:cs typeface="Archivo Black"/>
                <a:sym typeface="Archivo Black"/>
              </a:rPr>
              <a:t>CODE SNIPPET: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1203983" y="2731180"/>
            <a:ext cx="6819639" cy="20462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629018" indent="-314509" lvl="1">
              <a:lnSpc>
                <a:spcPts val="4078"/>
              </a:lnSpc>
              <a:spcBef>
                <a:spcPct val="0"/>
              </a:spcBef>
              <a:buFont typeface="Arial"/>
              <a:buChar char="•"/>
            </a:pPr>
            <a:r>
              <a:rPr lang="en-US" sz="2913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Link</a:t>
            </a:r>
            <a:r>
              <a:rPr lang="en-US" sz="2913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s to Submit Claims</a:t>
            </a:r>
          </a:p>
          <a:p>
            <a:pPr algn="l" marL="629018" indent="-314509" lvl="1">
              <a:lnSpc>
                <a:spcPts val="4078"/>
              </a:lnSpc>
              <a:spcBef>
                <a:spcPct val="0"/>
              </a:spcBef>
              <a:buFont typeface="Arial"/>
              <a:buChar char="•"/>
            </a:pPr>
            <a:r>
              <a:rPr lang="en-US" sz="2913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Links to Manager Workflows</a:t>
            </a:r>
          </a:p>
          <a:p>
            <a:pPr algn="l" marL="629018" indent="-314509" lvl="1">
              <a:lnSpc>
                <a:spcPts val="4078"/>
              </a:lnSpc>
              <a:spcBef>
                <a:spcPct val="0"/>
              </a:spcBef>
              <a:buFont typeface="Arial"/>
              <a:buChar char="•"/>
            </a:pPr>
            <a:r>
              <a:rPr lang="en-US" sz="2913">
                <a:solidFill>
                  <a:srgbClr val="000000"/>
                </a:solidFill>
                <a:latin typeface="Raleway"/>
                <a:ea typeface="Raleway"/>
                <a:cs typeface="Raleway"/>
                <a:sym typeface="Raleway"/>
              </a:rPr>
              <a:t>If HR: Reports area</a:t>
            </a:r>
          </a:p>
          <a:p>
            <a:pPr algn="l">
              <a:lnSpc>
                <a:spcPts val="4078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DAG5QR3Qi3A</dc:identifier>
  <dcterms:modified xsi:type="dcterms:W3CDTF">2011-08-01T06:04:30Z</dcterms:modified>
  <cp:revision>1</cp:revision>
  <dc:title>Green and Black Bold Creative Brief Presentation</dc:title>
</cp:coreProperties>
</file>

<file path=docProps/thumbnail.jpeg>
</file>